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0" r:id="rId4"/>
    <p:sldId id="257" r:id="rId5"/>
    <p:sldId id="265" r:id="rId6"/>
    <p:sldId id="286" r:id="rId7"/>
    <p:sldId id="267" r:id="rId8"/>
    <p:sldId id="276" r:id="rId9"/>
    <p:sldId id="277" r:id="rId10"/>
    <p:sldId id="278" r:id="rId11"/>
    <p:sldId id="289" r:id="rId12"/>
    <p:sldId id="280" r:id="rId13"/>
    <p:sldId id="288" r:id="rId14"/>
    <p:sldId id="282" r:id="rId15"/>
    <p:sldId id="283" r:id="rId16"/>
    <p:sldId id="284" r:id="rId17"/>
    <p:sldId id="290" r:id="rId18"/>
    <p:sldId id="285" r:id="rId19"/>
    <p:sldId id="292" r:id="rId20"/>
    <p:sldId id="291" r:id="rId21"/>
    <p:sldId id="261" r:id="rId22"/>
  </p:sldIdLst>
  <p:sldSz cx="10693400" cy="6624638"/>
  <p:notesSz cx="6858000" cy="9144000"/>
  <p:defaultTextStyle>
    <a:defPPr>
      <a:defRPr lang="en-US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7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ECF"/>
    <a:srgbClr val="003563"/>
    <a:srgbClr val="95C12B"/>
    <a:srgbClr val="1E4562"/>
    <a:srgbClr val="04A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>
      <p:cViewPr varScale="1">
        <p:scale>
          <a:sx n="66" d="100"/>
          <a:sy n="66" d="100"/>
        </p:scale>
        <p:origin x="948" y="33"/>
      </p:cViewPr>
      <p:guideLst>
        <p:guide orient="horz" pos="2087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057933"/>
            <a:ext cx="9089390" cy="14200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3753962"/>
            <a:ext cx="7485380" cy="16929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265294"/>
            <a:ext cx="2406015" cy="56524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265294"/>
            <a:ext cx="7039822" cy="56524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256945"/>
            <a:ext cx="9089390" cy="1315727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2807805"/>
            <a:ext cx="9089390" cy="144913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545750"/>
            <a:ext cx="4722918" cy="437195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545750"/>
            <a:ext cx="4722918" cy="437195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482877"/>
            <a:ext cx="4724775" cy="61799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100869"/>
            <a:ext cx="4724775" cy="381683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100" y="1482877"/>
            <a:ext cx="4726632" cy="61799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100" y="2100869"/>
            <a:ext cx="4726632" cy="381683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2" y="263758"/>
            <a:ext cx="3518055" cy="112250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3" y="263761"/>
            <a:ext cx="5977907" cy="565394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2" y="1386269"/>
            <a:ext cx="3518055" cy="4531437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4637247"/>
            <a:ext cx="6416040" cy="54745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591924"/>
            <a:ext cx="6416040" cy="3974783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184700"/>
            <a:ext cx="6416040" cy="777475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265294"/>
            <a:ext cx="9624060" cy="1104106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545750"/>
            <a:ext cx="9624060" cy="4371955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6140059"/>
            <a:ext cx="2495127" cy="352701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79" y="6140059"/>
            <a:ext cx="3386243" cy="352701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6140059"/>
            <a:ext cx="2495127" cy="352701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paukštis, laukas, žemė, gyvūnas&#10;&#10;Automatiškai sugeneruotas aprašymas">
            <a:extLst>
              <a:ext uri="{FF2B5EF4-FFF2-40B4-BE49-F238E27FC236}">
                <a16:creationId xmlns:a16="http://schemas.microsoft.com/office/drawing/2014/main" id="{D475323A-2648-4CCC-94FF-3091CDBF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83" b="17931"/>
          <a:stretch/>
        </p:blipFill>
        <p:spPr>
          <a:xfrm>
            <a:off x="0" y="-11416"/>
            <a:ext cx="10693400" cy="4105325"/>
          </a:xfrm>
          <a:prstGeom prst="rect">
            <a:avLst/>
          </a:prstGeom>
        </p:spPr>
      </p:pic>
      <p:pic>
        <p:nvPicPr>
          <p:cNvPr id="1027" name="Picture 3" descr="C:\Users\Nyta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9470" y="4901435"/>
            <a:ext cx="1881187" cy="1331913"/>
          </a:xfrm>
          <a:prstGeom prst="rect">
            <a:avLst/>
          </a:prstGeom>
          <a:noFill/>
        </p:spPr>
      </p:pic>
      <p:pic>
        <p:nvPicPr>
          <p:cNvPr id="1028" name="Picture 4" descr="C:\Users\Nyta\Deskto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00" y="5709350"/>
            <a:ext cx="7315200" cy="6346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586" y="4111783"/>
            <a:ext cx="106045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400" b="1" dirty="0">
                <a:latin typeface="Arial Nova" panose="020B0604020202020204" pitchFamily="34" charset="0"/>
                <a:cs typeface="Arial" panose="020B0604020202020204" pitchFamily="34" charset="0"/>
              </a:rPr>
              <a:t>„SUINTERESUOTŲ INSTITUCIJŲ PAJĖGUMŲ PRITAIKYMAS GERINANT UPINIŲ IR MAŽŲJŲ ŽUVĖDRŲ APSAUGOS BŪKLĘ LIETUVOJE“</a:t>
            </a:r>
            <a:r>
              <a:rPr lang="en-US" sz="2400" b="1" dirty="0">
                <a:latin typeface="Arial Nova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600" b="1" dirty="0">
              <a:latin typeface="Arial Nova" panose="020B0604020202020204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2019 06 18, Vilnius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9470" y="6269096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b="1" dirty="0">
                <a:latin typeface="Arial" pitchFamily="34" charset="0"/>
                <a:cs typeface="Arial" pitchFamily="34" charset="0"/>
              </a:rPr>
              <a:t>www.lifeterns.lt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E1C6F-8195-4BB5-9C9A-C19888250478}"/>
              </a:ext>
            </a:extLst>
          </p:cNvPr>
          <p:cNvSpPr txBox="1"/>
          <p:nvPr/>
        </p:nvSpPr>
        <p:spPr>
          <a:xfrm>
            <a:off x="6296887" y="3311752"/>
            <a:ext cx="440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Pareng</a:t>
            </a:r>
            <a:r>
              <a:rPr lang="lt-L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ė: projekto koordinatorė J. Mažulė</a:t>
            </a:r>
          </a:p>
          <a:p>
            <a:r>
              <a:rPr lang="lt-L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vyr. biologas-ekspertas L. Raudonikis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LOD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1F1F5A-8580-4B04-872E-C46689F157D7}"/>
              </a:ext>
            </a:extLst>
          </p:cNvPr>
          <p:cNvSpPr txBox="1"/>
          <p:nvPr/>
        </p:nvSpPr>
        <p:spPr>
          <a:xfrm>
            <a:off x="582465" y="977068"/>
            <a:ext cx="3810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REZULTATŲ IR PATIRTIES SKLAIDA SUINTERESUOTOMS NACIONALINĖMS IR TARPTAUTINĖMS TIKSLINĖMS GRUPĖMS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(E.3)</a:t>
            </a:r>
            <a:endParaRPr lang="en-US" sz="18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E0241-25D0-4B75-88D2-737E14F4D10E}"/>
              </a:ext>
            </a:extLst>
          </p:cNvPr>
          <p:cNvSpPr txBox="1"/>
          <p:nvPr/>
        </p:nvSpPr>
        <p:spPr>
          <a:xfrm>
            <a:off x="4564782" y="1032035"/>
            <a:ext cx="439798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rezultatų ir patirties sklaida tarptautinėms gamtosaugos sektoriaus organizacijoms;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Tarptautinis  tarpžinybinis ir mokslinis seminarai projekto tematika;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Bendradarbiavimas su kitais, panašios tematikos projektais.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45AA1-FBB7-40B6-AC0E-5D8DCE0BAF54}"/>
              </a:ext>
            </a:extLst>
          </p:cNvPr>
          <p:cNvSpPr txBox="1"/>
          <p:nvPr/>
        </p:nvSpPr>
        <p:spPr>
          <a:xfrm>
            <a:off x="546100" y="3552444"/>
            <a:ext cx="4018682" cy="1031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VIEŠINIMO MEDŽIAGOS IR PRIEMONIŲ GAMYBA IR PLATINIMAS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48210-A1C3-4EE4-B0B6-2408BE939B05}"/>
              </a:ext>
            </a:extLst>
          </p:cNvPr>
          <p:cNvSpPr txBox="1"/>
          <p:nvPr/>
        </p:nvSpPr>
        <p:spPr>
          <a:xfrm>
            <a:off x="4564782" y="3497997"/>
            <a:ext cx="4397986" cy="28623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viešinimui skirtos medžiagos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lankstinuk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ų, kalendorių, brošiūros, ataskaitos visuomenei, reprezentacinės knygos) gamyba;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Informacinių stendų įrengimas; 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medžiagos parengimas (filmo apie žuvėdras) ir išplatinimas;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fotoparoda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apie mažųjų ir upinių žuvėdrų gyvenimą;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Vizualinės IT medžiagos apie žuvėdrų gyvenimą parengimas ir išplatinimas</a:t>
            </a:r>
            <a:r>
              <a:rPr lang="en-US" dirty="0"/>
              <a:t>.</a:t>
            </a:r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2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paukštis, gyvūnas, laukas, vandens paukštis&#10;&#10;Automatiškai sugeneruotas aprašymas">
            <a:extLst>
              <a:ext uri="{FF2B5EF4-FFF2-40B4-BE49-F238E27FC236}">
                <a16:creationId xmlns:a16="http://schemas.microsoft.com/office/drawing/2014/main" id="{AA2EFEC2-59F7-4F44-9B8D-538C713B0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-735" r="1445" b="11485"/>
          <a:stretch/>
        </p:blipFill>
        <p:spPr>
          <a:xfrm>
            <a:off x="-63499" y="-421481"/>
            <a:ext cx="10756900" cy="7046119"/>
          </a:xfrm>
          <a:prstGeom prst="rect">
            <a:avLst/>
          </a:prstGeom>
        </p:spPr>
      </p:pic>
      <p:pic>
        <p:nvPicPr>
          <p:cNvPr id="3075" name="Picture 3" descr="C:\Users\Nyta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1822" y="1407319"/>
            <a:ext cx="1384300" cy="2750408"/>
          </a:xfrm>
          <a:prstGeom prst="rect">
            <a:avLst/>
          </a:prstGeom>
          <a:noFill/>
        </p:spPr>
      </p:pic>
      <p:pic>
        <p:nvPicPr>
          <p:cNvPr id="6" name="Picture 3" descr="C:\Users\Nyta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5086" y="188119"/>
            <a:ext cx="1558314" cy="11033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1300" y="188119"/>
            <a:ext cx="678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VVKD VEIKLOS PROJEKTE</a:t>
            </a:r>
            <a:endParaRPr lang="lt-LT" sz="7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t-LT" sz="1400" dirty="0">
              <a:solidFill>
                <a:srgbClr val="003563"/>
              </a:solidFill>
            </a:endParaRPr>
          </a:p>
          <a:p>
            <a:pPr algn="just"/>
            <a:r>
              <a:rPr lang="lt-LT" sz="16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Suinteresuotų institucijų pajėgumų pritaikymas </a:t>
            </a:r>
          </a:p>
          <a:p>
            <a:pPr algn="just"/>
            <a:r>
              <a:rPr lang="lt-LT" sz="16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gerinant upinių ir mažųjų žuvėdrų apsaugos būklę </a:t>
            </a:r>
          </a:p>
          <a:p>
            <a:pPr algn="just"/>
            <a:r>
              <a:rPr lang="lt-LT" sz="16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Lietuvoje“ Nr. LIFE17 NAT/LT/000545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DD996-3A61-4F73-B85E-D94DCF687607}"/>
              </a:ext>
            </a:extLst>
          </p:cNvPr>
          <p:cNvSpPr txBox="1"/>
          <p:nvPr/>
        </p:nvSpPr>
        <p:spPr>
          <a:xfrm>
            <a:off x="-32657" y="6316861"/>
            <a:ext cx="439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/>
              <a:t>Upinė </a:t>
            </a:r>
            <a:r>
              <a:rPr lang="lt-LT" sz="1400" dirty="0" err="1"/>
              <a:t>žuvėdr</a:t>
            </a:r>
            <a:r>
              <a:rPr lang="en-US" sz="1400" dirty="0"/>
              <a:t>a</a:t>
            </a:r>
            <a:r>
              <a:rPr lang="lt-LT" sz="1400" dirty="0"/>
              <a:t> </a:t>
            </a:r>
            <a:r>
              <a:rPr lang="lt-LT" sz="1400" i="1" dirty="0"/>
              <a:t>(</a:t>
            </a:r>
            <a:r>
              <a:rPr lang="lt-LT" sz="1400" i="1" dirty="0" err="1"/>
              <a:t>Sterna</a:t>
            </a:r>
            <a:r>
              <a:rPr lang="lt-LT" sz="1400" i="1" dirty="0"/>
              <a:t> </a:t>
            </a:r>
            <a:r>
              <a:rPr lang="lt-LT" sz="1400" i="1" dirty="0" err="1"/>
              <a:t>hirundo</a:t>
            </a:r>
            <a:r>
              <a:rPr lang="lt-LT" sz="1400" i="1" dirty="0"/>
              <a:t>). </a:t>
            </a:r>
            <a:r>
              <a:rPr lang="en-US" sz="1400" i="1" dirty="0"/>
              <a:t> G. </a:t>
            </a:r>
            <a:r>
              <a:rPr lang="en-US" sz="1400" i="1" dirty="0" err="1"/>
              <a:t>Petkaus</a:t>
            </a:r>
            <a:r>
              <a:rPr lang="en-US" sz="1400" i="1" dirty="0"/>
              <a:t> </a:t>
            </a:r>
            <a:r>
              <a:rPr lang="lt-LT" sz="1400" i="1" dirty="0"/>
              <a:t>nuotr.</a:t>
            </a:r>
          </a:p>
        </p:txBody>
      </p:sp>
    </p:spTree>
    <p:extLst>
      <p:ext uri="{BB962C8B-B14F-4D97-AF65-F5344CB8AC3E}">
        <p14:creationId xmlns:p14="http://schemas.microsoft.com/office/powerpoint/2010/main" val="471052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4200" y="2080484"/>
            <a:ext cx="3810000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UPINĖS IR MAŽOSIOS ŽUVĖDRŲ VEISIMOSI BUVEINIŲ FORMAVIMAS IR PRIEŽIŪRA NEMUNO UPĖJE BEI KALVIŲ ŽVYRO KARJERE (C.1)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VVKD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11915" y="2267741"/>
            <a:ext cx="4397986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Naujų smėlio salų formavimas ir priežiūra Nemuno laivybos kelyje Nemuno deltoje (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suformotos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naujos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salel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ės ir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smėlio pliažo plotas prie didesnės salos) ir Nemune tarp Kulautuvos bei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Smalininkų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(suformuotos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ma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žos ir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didesnė sala bei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plia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plotas pakrantėje).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C58E69-8775-4732-9E2A-08204AAC9815}"/>
              </a:ext>
            </a:extLst>
          </p:cNvPr>
          <p:cNvSpPr txBox="1"/>
          <p:nvPr/>
        </p:nvSpPr>
        <p:spPr>
          <a:xfrm>
            <a:off x="584200" y="683585"/>
            <a:ext cx="38100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PARENGIAMOSIOS VEIKLOS, GAMTOTVARKOS IR RŪŠIŲ APSAUGOS VEIKSMŲ PLANŲ PARENGIMAS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lt-LT" sz="2000" dirty="0">
              <a:solidFill>
                <a:srgbClr val="00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15713-9BE2-4825-AF96-7E29333DFA8B}"/>
              </a:ext>
            </a:extLst>
          </p:cNvPr>
          <p:cNvSpPr txBox="1"/>
          <p:nvPr/>
        </p:nvSpPr>
        <p:spPr>
          <a:xfrm>
            <a:off x="4610100" y="696354"/>
            <a:ext cx="4397986" cy="1554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Techninio veiklų plano, numatančio praktinių žuvėdrų buveinių tvarkymo priemonių įgyvendinimo pobūdį, laiką bei eiliškumą projekto teritorijose, parengimas ir derinimas su suinteresuotomis institucijomis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partneriai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CC945-2BCC-402A-93E4-67A42C4FC175}"/>
              </a:ext>
            </a:extLst>
          </p:cNvPr>
          <p:cNvSpPr txBox="1"/>
          <p:nvPr/>
        </p:nvSpPr>
        <p:spPr>
          <a:xfrm>
            <a:off x="4655458" y="4826637"/>
            <a:ext cx="532855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susitikimuose su suinteresuotų asmenų grupėmis/institucijomis;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seminaruose su skirtingų sektorių šalies institucijomis, susijusiomis su žuvėdrų apsauga;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praktiniuose mokymuose specialistams apie tinkamą žuvėdrų buveinių tvarkymą po projekto pabaigos.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E7393-E5C9-4D95-BB15-D1500023E429}"/>
              </a:ext>
            </a:extLst>
          </p:cNvPr>
          <p:cNvSpPr txBox="1"/>
          <p:nvPr/>
        </p:nvSpPr>
        <p:spPr>
          <a:xfrm>
            <a:off x="556986" y="4140214"/>
            <a:ext cx="3810000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INFORMACIJOS TEIKIMAS PLA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ČIAJAI VISUOMENEI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507B02-0C15-40FC-8A22-95956C61A086}"/>
              </a:ext>
            </a:extLst>
          </p:cNvPr>
          <p:cNvSpPr txBox="1"/>
          <p:nvPr/>
        </p:nvSpPr>
        <p:spPr>
          <a:xfrm>
            <a:off x="4717142" y="4176393"/>
            <a:ext cx="439798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Bendradarbiavimas su žiniasklaida;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512B7B-6E32-4F4F-BF99-B559BC8A4E59}"/>
              </a:ext>
            </a:extLst>
          </p:cNvPr>
          <p:cNvSpPr txBox="1"/>
          <p:nvPr/>
        </p:nvSpPr>
        <p:spPr>
          <a:xfrm>
            <a:off x="556986" y="4985778"/>
            <a:ext cx="407125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APSAUGOS PROBLEMŲ VIEŠINIMAS SUINTERESUOTOMS ASMENŲ GRUPĖMS/INSTITUCIJOMS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1800" dirty="0">
              <a:solidFill>
                <a:srgbClr val="00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E807EE5-80EA-4141-AEFC-022C78770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/>
        </p:blipFill>
        <p:spPr>
          <a:xfrm>
            <a:off x="-31750" y="0"/>
            <a:ext cx="10756900" cy="6624638"/>
          </a:xfrm>
          <a:prstGeom prst="rect">
            <a:avLst/>
          </a:prstGeom>
        </p:spPr>
      </p:pic>
      <p:pic>
        <p:nvPicPr>
          <p:cNvPr id="3075" name="Picture 3" descr="C:\Users\Nyta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1822" y="1407319"/>
            <a:ext cx="1384300" cy="2750408"/>
          </a:xfrm>
          <a:prstGeom prst="rect">
            <a:avLst/>
          </a:prstGeom>
          <a:noFill/>
        </p:spPr>
      </p:pic>
      <p:pic>
        <p:nvPicPr>
          <p:cNvPr id="6" name="Picture 3" descr="C:\Users\Nyta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5086" y="188119"/>
            <a:ext cx="1558314" cy="11033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1300" y="188119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NKRPD VEIKLOS PROJEKTE</a:t>
            </a:r>
            <a:endParaRPr lang="lt-LT" sz="7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t-LT" sz="1400" dirty="0">
              <a:solidFill>
                <a:schemeClr val="bg1"/>
              </a:solidFill>
            </a:endParaRP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Suinteresuotų institucijų pajėgumų pritaikymas </a:t>
            </a: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gerinant upinių ir mažųjų žuvėdrų apsaugos būklę </a:t>
            </a: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Lietuvoje“ Nr. LIFE17 NAT/LT/000545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DD996-3A61-4F73-B85E-D94DCF687607}"/>
              </a:ext>
            </a:extLst>
          </p:cNvPr>
          <p:cNvSpPr txBox="1"/>
          <p:nvPr/>
        </p:nvSpPr>
        <p:spPr>
          <a:xfrm>
            <a:off x="-32657" y="6316861"/>
            <a:ext cx="439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bg1"/>
                </a:solidFill>
              </a:rPr>
              <a:t>Mažoji žuvėdra </a:t>
            </a:r>
            <a:r>
              <a:rPr lang="lt-LT" sz="1400" i="1" dirty="0">
                <a:solidFill>
                  <a:schemeClr val="bg1"/>
                </a:solidFill>
              </a:rPr>
              <a:t>(</a:t>
            </a:r>
            <a:r>
              <a:rPr lang="lt-LT" sz="1400" i="1" dirty="0" err="1">
                <a:solidFill>
                  <a:schemeClr val="bg1"/>
                </a:solidFill>
              </a:rPr>
              <a:t>Sternula</a:t>
            </a:r>
            <a:r>
              <a:rPr lang="lt-LT" sz="1400" i="1" dirty="0">
                <a:solidFill>
                  <a:schemeClr val="bg1"/>
                </a:solidFill>
              </a:rPr>
              <a:t> </a:t>
            </a:r>
            <a:r>
              <a:rPr lang="lt-LT" sz="1400" i="1" dirty="0" err="1">
                <a:solidFill>
                  <a:schemeClr val="bg1"/>
                </a:solidFill>
              </a:rPr>
              <a:t>albifrons</a:t>
            </a:r>
            <a:r>
              <a:rPr lang="lt-LT" sz="1400" i="1" dirty="0">
                <a:solidFill>
                  <a:schemeClr val="bg1"/>
                </a:solidFill>
              </a:rPr>
              <a:t>). R. </a:t>
            </a:r>
            <a:r>
              <a:rPr lang="lt-LT" sz="1400" i="1" dirty="0" err="1">
                <a:solidFill>
                  <a:schemeClr val="bg1"/>
                </a:solidFill>
              </a:rPr>
              <a:t>Jakaičio</a:t>
            </a:r>
            <a:r>
              <a:rPr lang="lt-LT" sz="1400" i="1" dirty="0">
                <a:solidFill>
                  <a:schemeClr val="bg1"/>
                </a:solidFill>
              </a:rPr>
              <a:t> </a:t>
            </a:r>
            <a:r>
              <a:rPr lang="lt-LT" sz="1400" i="1" dirty="0" err="1">
                <a:solidFill>
                  <a:schemeClr val="bg1"/>
                </a:solidFill>
              </a:rPr>
              <a:t>nuotr</a:t>
            </a:r>
            <a:endParaRPr lang="lt-LT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7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27958" y="2286464"/>
            <a:ext cx="3810000" cy="2877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UPINĖS IR MAŽOSIOS ŽUVĖDRŲ VEISIMOSI BUVEINIŲ ATKŪRIMAS BEI BŪKLĖS GERINIMAS SEPTYNIOSE JŲ APSAUGAI SKIRTOSE ŠALIES PAST IR VIENOJE, TUO TIKSLU NAUJAI ĮSTEIGTOJE TERITORIJOJE</a:t>
            </a:r>
            <a:r>
              <a:rPr lang="lt-LT" sz="2000" b="1" dirty="0"/>
              <a:t> 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NKRPD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30057" y="2626519"/>
            <a:ext cx="43979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Tinkamų upinės ir mažosios žuvėdrų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buveinių atkūrimas išlaikant atviras Nemuno salas dviejose, Nemuno kilpų regioniniame parke esančiose PAST;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C58E69-8775-4732-9E2A-08204AAC9815}"/>
              </a:ext>
            </a:extLst>
          </p:cNvPr>
          <p:cNvSpPr txBox="1"/>
          <p:nvPr/>
        </p:nvSpPr>
        <p:spPr>
          <a:xfrm>
            <a:off x="576943" y="873919"/>
            <a:ext cx="38100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PARENGIAMOSIOS VEIKLOS, GAMTOTVARKOS IR RŪŠIŲ APSAUGOS VEIKSMŲ PLANŲ PARENGIMAS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lt-LT" sz="2000" dirty="0">
              <a:solidFill>
                <a:srgbClr val="00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15713-9BE2-4825-AF96-7E29333DFA8B}"/>
              </a:ext>
            </a:extLst>
          </p:cNvPr>
          <p:cNvSpPr txBox="1"/>
          <p:nvPr/>
        </p:nvSpPr>
        <p:spPr>
          <a:xfrm>
            <a:off x="4660900" y="873919"/>
            <a:ext cx="4397986" cy="1554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Techninio veiklų plano, numatančio praktinių žuvėdrų buveinių tvarkymo priemonių įgyvendinimo pobūdį, laiką bei eiliškumą projekto teritorijose, parengimas ir derinimas su suinteresuotomis institucijomis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partneriai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02A95-706A-494F-A82E-A648DC9B7F9A}"/>
              </a:ext>
            </a:extLst>
          </p:cNvPr>
          <p:cNvSpPr txBox="1"/>
          <p:nvPr/>
        </p:nvSpPr>
        <p:spPr>
          <a:xfrm>
            <a:off x="527958" y="5235193"/>
            <a:ext cx="3810000" cy="1031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PAPILDOMŲ APSAUGOS PRIEMONIŲ ŽUVĖDROMS ĮDIEGIMAS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429FCA-DD0F-4A38-AF37-F5A4E0C6B998}"/>
              </a:ext>
            </a:extLst>
          </p:cNvPr>
          <p:cNvSpPr txBox="1"/>
          <p:nvPr/>
        </p:nvSpPr>
        <p:spPr>
          <a:xfrm>
            <a:off x="4684486" y="5155942"/>
            <a:ext cx="4397986" cy="1554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stogelio formos slėptuvių įrengime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buveinėse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įspėjamųjų ženklų įrengime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buveinėse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25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0484" y="1124498"/>
            <a:ext cx="3810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STEB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ĖSENA (D.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NKRPD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91742" y="1131528"/>
            <a:ext cx="4397986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-ante ir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ex-post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perinčių žuvėdrų monitoringas (LOD ir NKRP) – perinčios populiacijos gausa, pasiskirstymas teritorijoje, perėjimo sėkmingumas.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2859A-657F-4F1D-8D81-758F888CCC38}"/>
              </a:ext>
            </a:extLst>
          </p:cNvPr>
          <p:cNvSpPr txBox="1"/>
          <p:nvPr/>
        </p:nvSpPr>
        <p:spPr>
          <a:xfrm>
            <a:off x="620484" y="2576962"/>
            <a:ext cx="3810000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INFORMACIJOS TEIKIMAS PLA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ČIAJAI VISUOMENEI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59C2F-04CA-40B4-9405-C43EF94E3C0A}"/>
              </a:ext>
            </a:extLst>
          </p:cNvPr>
          <p:cNvSpPr txBox="1"/>
          <p:nvPr/>
        </p:nvSpPr>
        <p:spPr>
          <a:xfrm>
            <a:off x="4775200" y="2561882"/>
            <a:ext cx="439798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Bendradarbiavimas su žiniasklaida;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2072E3-60AC-4786-A7DC-13F48427C123}"/>
              </a:ext>
            </a:extLst>
          </p:cNvPr>
          <p:cNvSpPr txBox="1"/>
          <p:nvPr/>
        </p:nvSpPr>
        <p:spPr>
          <a:xfrm>
            <a:off x="620484" y="3998833"/>
            <a:ext cx="407125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APSAUGOS PROBLEMŲ VIEŠINIMAS SUINTERESUOTOMS ASMENŲ GRUPĖMS/INSTITUCIJOMS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1800" dirty="0">
              <a:solidFill>
                <a:srgbClr val="00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D0C82D-7FC9-4D4D-8E52-09A4C3F53386}"/>
              </a:ext>
            </a:extLst>
          </p:cNvPr>
          <p:cNvSpPr txBox="1"/>
          <p:nvPr/>
        </p:nvSpPr>
        <p:spPr>
          <a:xfrm>
            <a:off x="4813300" y="3961981"/>
            <a:ext cx="4499585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susitikimuose su suinteresuotų asmenų grupėmis/institucijomis;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seminaruose su skirtingų sektorių šalies institucijomis, susijusiomis su žuvėdrų apsauga;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praktiniuose mokymuose specialistams apie tinkamą žuvėdrų buveinių tvarkymą po projekto pabaigos.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64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NKRPD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1F1F5A-8580-4B04-872E-C46689F157D7}"/>
              </a:ext>
            </a:extLst>
          </p:cNvPr>
          <p:cNvSpPr txBox="1"/>
          <p:nvPr/>
        </p:nvSpPr>
        <p:spPr>
          <a:xfrm>
            <a:off x="613229" y="1305265"/>
            <a:ext cx="4191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REZULTATŲ IR PATIRTIES SKLAIDA SUINTERESUOTOMS NACIONALINĖMS IR TARPTAUTINĖMS TIKSLINĖMS GRUPĖMS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(E.3)</a:t>
            </a:r>
            <a:endParaRPr lang="en-US" sz="18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E0241-25D0-4B75-88D2-737E14F4D10E}"/>
              </a:ext>
            </a:extLst>
          </p:cNvPr>
          <p:cNvSpPr txBox="1"/>
          <p:nvPr/>
        </p:nvSpPr>
        <p:spPr>
          <a:xfrm>
            <a:off x="4704444" y="1328218"/>
            <a:ext cx="439798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tarptautiniame  tarpžinybiniame ir moksliniame seminaruose projekto tematika;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Bendradarbiavimas su kitais, panašios tematikos projektais.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83E01-0900-4ED7-9505-05B200F224A8}"/>
              </a:ext>
            </a:extLst>
          </p:cNvPr>
          <p:cNvSpPr txBox="1"/>
          <p:nvPr/>
        </p:nvSpPr>
        <p:spPr>
          <a:xfrm>
            <a:off x="613229" y="3900576"/>
            <a:ext cx="3810000" cy="1031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VIEŠINIMO MEDŽIAGOS IR PRIEMONIŲ GAMYBA IR PLATINIMAS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D8F44-2A58-4C01-8F90-B973EB04C0BB}"/>
              </a:ext>
            </a:extLst>
          </p:cNvPr>
          <p:cNvSpPr txBox="1"/>
          <p:nvPr/>
        </p:nvSpPr>
        <p:spPr>
          <a:xfrm>
            <a:off x="4737100" y="3900576"/>
            <a:ext cx="4397986" cy="2292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projekto viešinimui skirtos medžiagos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lankstinuk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ų, kalendorių, brošiūros, ataskaitos visuomenei, reprezentacinės knygos) gamyboje;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medžiagos parengime (filmo apie žuvėdras);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Dalyvavimas mobilios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fotoparodos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apie mažųjų ir upinių žuvėdrų gyvenimą pristatymuose;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laukas, žemė, paukštis, žolė&#10;&#10;Automatiškai sugeneruotas aprašymas">
            <a:extLst>
              <a:ext uri="{FF2B5EF4-FFF2-40B4-BE49-F238E27FC236}">
                <a16:creationId xmlns:a16="http://schemas.microsoft.com/office/drawing/2014/main" id="{9C856322-01DA-4790-9678-8E40E89D0F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"/>
          <a:stretch/>
        </p:blipFill>
        <p:spPr>
          <a:xfrm>
            <a:off x="-32657" y="0"/>
            <a:ext cx="10726057" cy="7193038"/>
          </a:xfrm>
          <a:prstGeom prst="rect">
            <a:avLst/>
          </a:prstGeom>
        </p:spPr>
      </p:pic>
      <p:pic>
        <p:nvPicPr>
          <p:cNvPr id="3075" name="Picture 3" descr="C:\Users\Nyta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1822" y="1407319"/>
            <a:ext cx="1384300" cy="2750408"/>
          </a:xfrm>
          <a:prstGeom prst="rect">
            <a:avLst/>
          </a:prstGeom>
          <a:noFill/>
        </p:spPr>
      </p:pic>
      <p:pic>
        <p:nvPicPr>
          <p:cNvPr id="6" name="Picture 3" descr="C:\Users\Nyta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5086" y="188119"/>
            <a:ext cx="1558314" cy="11033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1300" y="188119"/>
            <a:ext cx="899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EKO-STOMA VEIKLOS PROJEKTE</a:t>
            </a:r>
            <a:endParaRPr lang="lt-LT" sz="7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t-LT" sz="1400" dirty="0">
              <a:solidFill>
                <a:schemeClr val="bg1"/>
              </a:solidFill>
            </a:endParaRP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Suinteresuotų institucijų pajėgumų pritaikymas </a:t>
            </a: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gerinant upinių ir mažųjų žuvėdrų apsaugos būklę </a:t>
            </a: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Lietuvoje“ Nr. LIFE17 NAT/LT/000545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DD996-3A61-4F73-B85E-D94DCF687607}"/>
              </a:ext>
            </a:extLst>
          </p:cNvPr>
          <p:cNvSpPr txBox="1"/>
          <p:nvPr/>
        </p:nvSpPr>
        <p:spPr>
          <a:xfrm>
            <a:off x="-32657" y="6316861"/>
            <a:ext cx="439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bg1"/>
                </a:solidFill>
              </a:rPr>
              <a:t>Upinė </a:t>
            </a:r>
            <a:r>
              <a:rPr lang="lt-LT" sz="1400" dirty="0" err="1">
                <a:solidFill>
                  <a:schemeClr val="bg1"/>
                </a:solidFill>
              </a:rPr>
              <a:t>žuvėdr</a:t>
            </a:r>
            <a:r>
              <a:rPr lang="en-US" sz="1400" dirty="0">
                <a:solidFill>
                  <a:schemeClr val="bg1"/>
                </a:solidFill>
              </a:rPr>
              <a:t>a</a:t>
            </a:r>
            <a:r>
              <a:rPr lang="lt-LT" sz="1400" dirty="0">
                <a:solidFill>
                  <a:schemeClr val="bg1"/>
                </a:solidFill>
              </a:rPr>
              <a:t> </a:t>
            </a:r>
            <a:r>
              <a:rPr lang="lt-LT" sz="1400" i="1" dirty="0">
                <a:solidFill>
                  <a:schemeClr val="bg1"/>
                </a:solidFill>
              </a:rPr>
              <a:t>(</a:t>
            </a:r>
            <a:r>
              <a:rPr lang="lt-LT" sz="1400" i="1" dirty="0" err="1">
                <a:solidFill>
                  <a:schemeClr val="bg1"/>
                </a:solidFill>
              </a:rPr>
              <a:t>Sterna</a:t>
            </a:r>
            <a:r>
              <a:rPr lang="lt-LT" sz="1400" i="1" dirty="0">
                <a:solidFill>
                  <a:schemeClr val="bg1"/>
                </a:solidFill>
              </a:rPr>
              <a:t> </a:t>
            </a:r>
            <a:r>
              <a:rPr lang="lt-LT" sz="1400" i="1" dirty="0" err="1">
                <a:solidFill>
                  <a:schemeClr val="bg1"/>
                </a:solidFill>
              </a:rPr>
              <a:t>hirundo</a:t>
            </a:r>
            <a:r>
              <a:rPr lang="lt-LT" sz="1400" i="1" dirty="0">
                <a:solidFill>
                  <a:schemeClr val="bg1"/>
                </a:solidFill>
              </a:rPr>
              <a:t>). </a:t>
            </a:r>
            <a:r>
              <a:rPr lang="en-US" sz="1400" i="1" dirty="0">
                <a:solidFill>
                  <a:schemeClr val="bg1"/>
                </a:solidFill>
              </a:rPr>
              <a:t> E. </a:t>
            </a:r>
            <a:r>
              <a:rPr lang="en-US" sz="1400" i="1" dirty="0" err="1">
                <a:solidFill>
                  <a:schemeClr val="bg1"/>
                </a:solidFill>
              </a:rPr>
              <a:t>Drobelio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lt-LT" sz="1400" i="1" dirty="0">
                <a:solidFill>
                  <a:schemeClr val="bg1"/>
                </a:solidFill>
              </a:rPr>
              <a:t>nuotr.</a:t>
            </a:r>
          </a:p>
        </p:txBody>
      </p:sp>
    </p:spTree>
    <p:extLst>
      <p:ext uri="{BB962C8B-B14F-4D97-AF65-F5344CB8AC3E}">
        <p14:creationId xmlns:p14="http://schemas.microsoft.com/office/powerpoint/2010/main" val="519686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7028" y="1357938"/>
            <a:ext cx="3810000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UPINĖS IR MAŽOSIOS ŽUVĖDRŲ VEISIMOSI BUVEINIŲ FORMAVIMAS IR PRIEŽIŪRA NEMUNO UPĖJE BEI KALVIŲ ŽVYRO KARJERE (C.1)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EKO</a:t>
            </a:r>
            <a:r>
              <a:rPr lang="en-US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STOMA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42064" y="1357938"/>
            <a:ext cx="423363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Atvirų salų formavimas, priežiūra Kalvių žvyro karjero PAST (suformuotos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naujos žvyro salos, kurių bendras plotas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 ha 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atkurtos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degradavusios salos ant jų pilant iškastą gruntą, kurių bendras plotas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ha)</a:t>
            </a:r>
            <a:r>
              <a:rPr lang="lt-LT" sz="1600" b="1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lt-LT" sz="1600" b="1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Kniaupo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įlankoje suformuotos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naujos smėlio salos, kurių bendras plotas siekia 1 ha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8241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paukštis, žemė, laukas, gyvūnas&#10;&#10;Automatiškai sugeneruotas aprašymas">
            <a:extLst>
              <a:ext uri="{FF2B5EF4-FFF2-40B4-BE49-F238E27FC236}">
                <a16:creationId xmlns:a16="http://schemas.microsoft.com/office/drawing/2014/main" id="{F470B944-5346-4D6E-B9EC-EA57FE9B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/>
          <a:stretch/>
        </p:blipFill>
        <p:spPr>
          <a:xfrm>
            <a:off x="0" y="0"/>
            <a:ext cx="10693400" cy="6879570"/>
          </a:xfrm>
          <a:prstGeom prst="rect">
            <a:avLst/>
          </a:prstGeom>
        </p:spPr>
      </p:pic>
      <p:pic>
        <p:nvPicPr>
          <p:cNvPr id="3075" name="Picture 3" descr="C:\Users\Nyta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1822" y="1407319"/>
            <a:ext cx="1384300" cy="2750408"/>
          </a:xfrm>
          <a:prstGeom prst="rect">
            <a:avLst/>
          </a:prstGeom>
          <a:noFill/>
        </p:spPr>
      </p:pic>
      <p:pic>
        <p:nvPicPr>
          <p:cNvPr id="6" name="Picture 3" descr="C:\Users\Nyta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5086" y="188119"/>
            <a:ext cx="1558314" cy="11033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111" y="21205"/>
            <a:ext cx="8991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BENDROS PARTNERIŲ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VEIKLOS PROJEKTE</a:t>
            </a:r>
            <a:endParaRPr lang="lt-LT" sz="7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t-LT" sz="1400" dirty="0">
              <a:solidFill>
                <a:schemeClr val="bg1"/>
              </a:solidFill>
            </a:endParaRPr>
          </a:p>
          <a:p>
            <a:pPr algn="just"/>
            <a:r>
              <a:rPr lang="lt-LT" sz="1600" dirty="0">
                <a:latin typeface="Arial" pitchFamily="34" charset="0"/>
                <a:cs typeface="Arial" pitchFamily="34" charset="0"/>
              </a:rPr>
              <a:t>Suinteresuotų institucijų pajėgumų pritaikymas </a:t>
            </a:r>
          </a:p>
          <a:p>
            <a:pPr algn="just"/>
            <a:r>
              <a:rPr lang="lt-LT" sz="1600" dirty="0">
                <a:latin typeface="Arial" pitchFamily="34" charset="0"/>
                <a:cs typeface="Arial" pitchFamily="34" charset="0"/>
              </a:rPr>
              <a:t>gerinant upinių ir mažųjų žuvėdrų apsaugos </a:t>
            </a:r>
          </a:p>
          <a:p>
            <a:pPr algn="just"/>
            <a:r>
              <a:rPr lang="lt-LT" sz="1600" dirty="0">
                <a:latin typeface="Arial" pitchFamily="34" charset="0"/>
                <a:cs typeface="Arial" pitchFamily="34" charset="0"/>
              </a:rPr>
              <a:t>būklę Lietuvoje“ Nr. LIFE17 NAT/LT/000545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DD996-3A61-4F73-B85E-D94DCF687607}"/>
              </a:ext>
            </a:extLst>
          </p:cNvPr>
          <p:cNvSpPr txBox="1"/>
          <p:nvPr/>
        </p:nvSpPr>
        <p:spPr>
          <a:xfrm>
            <a:off x="-32657" y="6316861"/>
            <a:ext cx="461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/>
              <a:t>Mažoji žuvėdra </a:t>
            </a:r>
            <a:r>
              <a:rPr lang="lt-LT" sz="1400" i="1" dirty="0"/>
              <a:t>(</a:t>
            </a:r>
            <a:r>
              <a:rPr lang="lt-LT" sz="1400" i="1" dirty="0" err="1"/>
              <a:t>Sternula</a:t>
            </a:r>
            <a:r>
              <a:rPr lang="lt-LT" sz="1400" i="1" dirty="0"/>
              <a:t> </a:t>
            </a:r>
            <a:r>
              <a:rPr lang="lt-LT" sz="1400" i="1" dirty="0" err="1"/>
              <a:t>albifrons</a:t>
            </a:r>
            <a:r>
              <a:rPr lang="lt-LT" sz="1400" i="1" dirty="0"/>
              <a:t>). D. Račkauskaitės</a:t>
            </a:r>
            <a:r>
              <a:rPr lang="en-US" sz="1400" i="1" dirty="0"/>
              <a:t> </a:t>
            </a:r>
            <a:r>
              <a:rPr lang="lt-LT" sz="1400" i="1" dirty="0"/>
              <a:t>nuotr.</a:t>
            </a:r>
          </a:p>
        </p:txBody>
      </p:sp>
    </p:spTree>
    <p:extLst>
      <p:ext uri="{BB962C8B-B14F-4D97-AF65-F5344CB8AC3E}">
        <p14:creationId xmlns:p14="http://schemas.microsoft.com/office/powerpoint/2010/main" val="294341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paukštis, laukas, žemė, gyvūnas&#10;&#10;Automatiškai sugeneruotas aprašymas">
            <a:extLst>
              <a:ext uri="{FF2B5EF4-FFF2-40B4-BE49-F238E27FC236}">
                <a16:creationId xmlns:a16="http://schemas.microsoft.com/office/drawing/2014/main" id="{696AEC7F-C24B-44BD-B06C-827991F442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 b="18262"/>
          <a:stretch/>
        </p:blipFill>
        <p:spPr>
          <a:xfrm>
            <a:off x="-32657" y="0"/>
            <a:ext cx="10706100" cy="6628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494" y="264319"/>
            <a:ext cx="8915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PAGRINDINIS PROJEKTO TIKSLAS</a:t>
            </a:r>
            <a:endParaRPr lang="lt-LT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t-LT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t-LT" sz="1200" dirty="0"/>
          </a:p>
          <a:p>
            <a:pPr algn="just"/>
            <a:r>
              <a:rPr lang="lt-L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pagerinti upinių ir mažųjų žuvėdrų perinčių populiacijų būklę jų apsaugai skirtose teritorijose, tinkamai tvarkant jų </a:t>
            </a:r>
            <a:r>
              <a:rPr lang="lt-L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veisimosi</a:t>
            </a:r>
            <a:r>
              <a:rPr lang="lt-L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buveines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</a:t>
            </a:r>
            <a:r>
              <a:rPr lang="lt-L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taikant kitas šioms rūšims svarbias apsaugos priemones</a:t>
            </a:r>
            <a:endParaRPr lang="en-US" sz="1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DEACE-277F-4B0E-8F24-2FB1BF04A9D1}"/>
              </a:ext>
            </a:extLst>
          </p:cNvPr>
          <p:cNvSpPr txBox="1"/>
          <p:nvPr/>
        </p:nvSpPr>
        <p:spPr>
          <a:xfrm>
            <a:off x="-32657" y="6316861"/>
            <a:ext cx="439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/>
              <a:t>Upinės žuvėdros </a:t>
            </a:r>
            <a:r>
              <a:rPr lang="lt-LT" sz="1400" i="1" dirty="0"/>
              <a:t>(</a:t>
            </a:r>
            <a:r>
              <a:rPr lang="lt-LT" sz="1400" i="1" dirty="0" err="1"/>
              <a:t>Sterna</a:t>
            </a:r>
            <a:r>
              <a:rPr lang="lt-LT" sz="1400" i="1" dirty="0"/>
              <a:t> </a:t>
            </a:r>
            <a:r>
              <a:rPr lang="lt-LT" sz="1400" i="1" dirty="0" err="1"/>
              <a:t>hirundo</a:t>
            </a:r>
            <a:r>
              <a:rPr lang="lt-LT" sz="1400" i="1" dirty="0"/>
              <a:t>). </a:t>
            </a:r>
            <a:r>
              <a:rPr lang="en-US" sz="1400" i="1" dirty="0"/>
              <a:t> </a:t>
            </a:r>
            <a:r>
              <a:rPr lang="lt-LT" sz="1400" i="1" dirty="0"/>
              <a:t>E. </a:t>
            </a:r>
            <a:r>
              <a:rPr lang="lt-LT" sz="1400" i="1" dirty="0" err="1"/>
              <a:t>Drobelio</a:t>
            </a:r>
            <a:r>
              <a:rPr lang="lt-LT" sz="1400" i="1" dirty="0"/>
              <a:t> nuotr.</a:t>
            </a:r>
          </a:p>
        </p:txBody>
      </p:sp>
      <p:pic>
        <p:nvPicPr>
          <p:cNvPr id="10" name="Picture 3" descr="C:\Users\Nyta\Desktop\5.png">
            <a:extLst>
              <a:ext uri="{FF2B5EF4-FFF2-40B4-BE49-F238E27FC236}">
                <a16:creationId xmlns:a16="http://schemas.microsoft.com/office/drawing/2014/main" id="{2A1A2720-D2C0-424B-A5B2-E108B764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1800" y="1857570"/>
            <a:ext cx="1384300" cy="2750408"/>
          </a:xfrm>
          <a:prstGeom prst="rect">
            <a:avLst/>
          </a:prstGeom>
          <a:noFill/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7922C205-F095-44BB-ADE4-B171B08AC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73" y="492919"/>
            <a:ext cx="1870104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100" y="264319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BENDRAI VISŲ PARTNERIŲ VYKDOMOS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9D2354-679B-410F-A4FA-284675F2B770}"/>
              </a:ext>
            </a:extLst>
          </p:cNvPr>
          <p:cNvSpPr txBox="1"/>
          <p:nvPr/>
        </p:nvSpPr>
        <p:spPr>
          <a:xfrm>
            <a:off x="498930" y="933598"/>
            <a:ext cx="3810000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rgbClr val="003563"/>
                </a:solidFill>
                <a:latin typeface="Arial Nova" panose="020B0504020202020204" pitchFamily="34" charset="0"/>
              </a:rPr>
              <a:t>LIFE PROJEKTO RODIKLIŲ PASIEKIMO STEBĖSENA</a:t>
            </a:r>
            <a:r>
              <a:rPr lang="en-GB" sz="2000" dirty="0">
                <a:solidFill>
                  <a:srgbClr val="003563"/>
                </a:solidFill>
              </a:rPr>
              <a:t> 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20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C26260-5C22-4DB6-996B-0DE75BAE50E5}"/>
              </a:ext>
            </a:extLst>
          </p:cNvPr>
          <p:cNvSpPr txBox="1"/>
          <p:nvPr/>
        </p:nvSpPr>
        <p:spPr>
          <a:xfrm>
            <a:off x="555171" y="1813380"/>
            <a:ext cx="3810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ADMINISTRAVIMAS (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en-US" sz="18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5D966-F53F-43E6-B032-961CE1AC8140}"/>
              </a:ext>
            </a:extLst>
          </p:cNvPr>
          <p:cNvSpPr txBox="1"/>
          <p:nvPr/>
        </p:nvSpPr>
        <p:spPr>
          <a:xfrm>
            <a:off x="546100" y="4150519"/>
            <a:ext cx="38100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ĮGYVENDINIMO PRIEŽIŪRA IR TĘSTINUMAS 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18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1E552D-38CB-4FED-B0BD-CF3A61458E38}"/>
              </a:ext>
            </a:extLst>
          </p:cNvPr>
          <p:cNvSpPr txBox="1"/>
          <p:nvPr/>
        </p:nvSpPr>
        <p:spPr>
          <a:xfrm>
            <a:off x="4354286" y="4081918"/>
            <a:ext cx="4397986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auditas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(organizuoja LOD, dalyvauja visi partneriai)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rojekto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Steb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ėsenos komitetų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organizavimas (organizuoja LOD, dalyvauja visi partneriai);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-LIFE plano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rengim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(dalyvauja visi partneriai).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EF02E-FF0F-4909-B5E1-D5A6B2113B12}"/>
              </a:ext>
            </a:extLst>
          </p:cNvPr>
          <p:cNvSpPr txBox="1"/>
          <p:nvPr/>
        </p:nvSpPr>
        <p:spPr>
          <a:xfrm>
            <a:off x="4437741" y="1734395"/>
            <a:ext cx="4397986" cy="2292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pažangos ir galutinės ataskaitų rengimas ir teikimas EK (LOD)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įgyvendinimo sutarčių su partneriais rengimas (LOD);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Bendrasis projekto administravimas, partnerių konsultavimas (LOD);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ataskaitų rengimas ir teikimas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Koordinuojan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čiam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partneriui (visi partneriai)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žemė, paukštis, laukas, žolė&#10;&#10;Automatiškai sugeneruotas aprašymas">
            <a:extLst>
              <a:ext uri="{FF2B5EF4-FFF2-40B4-BE49-F238E27FC236}">
                <a16:creationId xmlns:a16="http://schemas.microsoft.com/office/drawing/2014/main" id="{C9F327EF-8EBC-4C1E-898E-201423321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" b="-212"/>
          <a:stretch/>
        </p:blipFill>
        <p:spPr>
          <a:xfrm>
            <a:off x="-63500" y="-253931"/>
            <a:ext cx="10756900" cy="7147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029" y="4515548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AČIŪ</a:t>
            </a:r>
          </a:p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UŽ DĖMESĮ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8075" y="6008264"/>
            <a:ext cx="321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www.lifeterns.lt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9100" y="1407319"/>
            <a:ext cx="1384300" cy="275040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DE4D38-BE31-4ED8-88D8-F8B859131841}"/>
              </a:ext>
            </a:extLst>
          </p:cNvPr>
          <p:cNvSpPr txBox="1"/>
          <p:nvPr/>
        </p:nvSpPr>
        <p:spPr>
          <a:xfrm>
            <a:off x="165100" y="6316861"/>
            <a:ext cx="439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bg1"/>
                </a:solidFill>
              </a:rPr>
              <a:t>Mažoji žuvėdra </a:t>
            </a:r>
            <a:r>
              <a:rPr lang="lt-LT" sz="1400" i="1" dirty="0">
                <a:solidFill>
                  <a:schemeClr val="bg1"/>
                </a:solidFill>
              </a:rPr>
              <a:t>(</a:t>
            </a:r>
            <a:r>
              <a:rPr lang="lt-LT" sz="1400" i="1" dirty="0" err="1">
                <a:solidFill>
                  <a:schemeClr val="bg1"/>
                </a:solidFill>
              </a:rPr>
              <a:t>Sternula</a:t>
            </a:r>
            <a:r>
              <a:rPr lang="lt-LT" sz="1400" i="1" dirty="0">
                <a:solidFill>
                  <a:schemeClr val="bg1"/>
                </a:solidFill>
              </a:rPr>
              <a:t> </a:t>
            </a:r>
            <a:r>
              <a:rPr lang="lt-LT" sz="1400" i="1" dirty="0" err="1">
                <a:solidFill>
                  <a:schemeClr val="bg1"/>
                </a:solidFill>
              </a:rPr>
              <a:t>albifrons</a:t>
            </a:r>
            <a:r>
              <a:rPr lang="lt-LT" sz="1400" i="1" dirty="0">
                <a:solidFill>
                  <a:schemeClr val="bg1"/>
                </a:solidFill>
              </a:rPr>
              <a:t>). R. </a:t>
            </a:r>
            <a:r>
              <a:rPr lang="lt-LT" sz="1400" i="1" dirty="0" err="1">
                <a:solidFill>
                  <a:schemeClr val="bg1"/>
                </a:solidFill>
              </a:rPr>
              <a:t>Jakaičio</a:t>
            </a:r>
            <a:r>
              <a:rPr lang="lt-LT" sz="1400" i="1" dirty="0">
                <a:solidFill>
                  <a:schemeClr val="bg1"/>
                </a:solidFill>
              </a:rPr>
              <a:t> </a:t>
            </a:r>
            <a:r>
              <a:rPr lang="lt-LT" sz="1400" i="1" dirty="0" err="1">
                <a:solidFill>
                  <a:schemeClr val="bg1"/>
                </a:solidFill>
              </a:rPr>
              <a:t>nuotr</a:t>
            </a:r>
            <a:endParaRPr lang="lt-LT" sz="1400" i="1" dirty="0">
              <a:solidFill>
                <a:schemeClr val="bg1"/>
              </a:solidFill>
            </a:endParaRP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D8E51BD2-5A71-4C74-B1E3-CF42B545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42" y="-91053"/>
            <a:ext cx="2122108" cy="15564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žolė, žemė, gyvūnas, paukštis&#10;&#10;Automatiškai sugeneruotas aprašymas">
            <a:extLst>
              <a:ext uri="{FF2B5EF4-FFF2-40B4-BE49-F238E27FC236}">
                <a16:creationId xmlns:a16="http://schemas.microsoft.com/office/drawing/2014/main" id="{CB23AC74-06EC-4230-ABF1-A9C06CEA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-46" r="29070" b="46"/>
          <a:stretch/>
        </p:blipFill>
        <p:spPr>
          <a:xfrm>
            <a:off x="-7102" y="0"/>
            <a:ext cx="5319323" cy="6624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9723" y="148412"/>
            <a:ext cx="367077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lt-LT" sz="3000" dirty="0">
                <a:latin typeface="Arial" panose="020B0604020202020204" pitchFamily="34" charset="0"/>
                <a:cs typeface="Arial" panose="020B0604020202020204" pitchFamily="34" charset="0"/>
              </a:rPr>
              <a:t>yra siejami su upinės ir mažosios žuvėdros </a:t>
            </a:r>
            <a:r>
              <a:rPr lang="lt-LT" sz="3000" dirty="0" err="1"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3000" dirty="0">
                <a:latin typeface="Arial" panose="020B0604020202020204" pitchFamily="34" charset="0"/>
                <a:cs typeface="Arial" panose="020B0604020202020204" pitchFamily="34" charset="0"/>
              </a:rPr>
              <a:t> buveinių būklės pagerinimu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C:\Users\Nyta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8" name="Picture 2" descr="C:\Users\Nyta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6199" y="-28320"/>
            <a:ext cx="55029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ROJEKT</a:t>
            </a:r>
            <a:r>
              <a:rPr lang="lt-LT" sz="4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UŽDAVINIAI</a:t>
            </a:r>
            <a:endParaRPr lang="lt-LT" sz="4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526F1-AC93-4DD4-951B-515C0BEFF6F1}"/>
              </a:ext>
            </a:extLst>
          </p:cNvPr>
          <p:cNvSpPr txBox="1"/>
          <p:nvPr/>
        </p:nvSpPr>
        <p:spPr>
          <a:xfrm>
            <a:off x="5395522" y="2107156"/>
            <a:ext cx="4204177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buveinių tvarkymas;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naujų upinių ir mažųjų žuvėdrų </a:t>
            </a:r>
            <a:r>
              <a:rPr lang="lt-LT" sz="1600" dirty="0" err="1">
                <a:latin typeface="Arial Nova" panose="020B05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 vietų formavimas;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specialių  biotechninių priemonių (slėptuvių nuo natūralių priešų žuvėdrų jaunikliams, įspėjamųjų ženklų nuo nepageidaujamų lankytojų) diegimas,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naujų arba atnaujintų žuvėdrų apsaugai skirtų teritorijų </a:t>
            </a:r>
            <a:r>
              <a:rPr lang="lt-LT" sz="1600" dirty="0" err="1">
                <a:latin typeface="Arial Nova" panose="020B0504020202020204" pitchFamily="34" charset="0"/>
                <a:cs typeface="Arial" panose="020B0604020202020204" pitchFamily="34" charset="0"/>
              </a:rPr>
              <a:t>gamtotvarkos</a:t>
            </a: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 planų (6) parengimas;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detalus perinčių populiacijų gausos ir </a:t>
            </a:r>
            <a:r>
              <a:rPr lang="lt-LT" sz="1600" dirty="0" err="1">
                <a:latin typeface="Arial Nova" panose="020B05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 sėkmingumo bei buveinių būklės monitoringas;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lt-LT" sz="1600" dirty="0">
                <a:latin typeface="Arial Nova" panose="020B0504020202020204" pitchFamily="34" charset="0"/>
                <a:cs typeface="Arial" panose="020B0604020202020204" pitchFamily="34" charset="0"/>
              </a:rPr>
              <a:t>visuomenės informavimas apie rūšių apsaugos aktualijas bei priemones, kurios padės efektyviai spręsti žuvėdroms kylančias problemas.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3563"/>
              </a:solidFill>
              <a:latin typeface="Arial Nova" panose="020B0504020202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35A23-B2EC-4A10-A329-8F628FB893D3}"/>
              </a:ext>
            </a:extLst>
          </p:cNvPr>
          <p:cNvSpPr txBox="1"/>
          <p:nvPr/>
        </p:nvSpPr>
        <p:spPr>
          <a:xfrm>
            <a:off x="20112" y="6207919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bg1"/>
                </a:solidFill>
              </a:rPr>
              <a:t>Mažoji žuvėdra </a:t>
            </a:r>
            <a:r>
              <a:rPr lang="lt-LT" sz="1400" i="1" dirty="0">
                <a:solidFill>
                  <a:schemeClr val="bg1"/>
                </a:solidFill>
              </a:rPr>
              <a:t>(</a:t>
            </a:r>
            <a:r>
              <a:rPr lang="lt-LT" sz="1400" i="1" dirty="0" err="1">
                <a:solidFill>
                  <a:schemeClr val="bg1"/>
                </a:solidFill>
              </a:rPr>
              <a:t>Sternula</a:t>
            </a:r>
            <a:r>
              <a:rPr lang="lt-LT" sz="1400" i="1" dirty="0">
                <a:solidFill>
                  <a:schemeClr val="bg1"/>
                </a:solidFill>
              </a:rPr>
              <a:t> </a:t>
            </a:r>
            <a:r>
              <a:rPr lang="lt-LT" sz="1400" i="1" dirty="0" err="1">
                <a:solidFill>
                  <a:schemeClr val="bg1"/>
                </a:solidFill>
              </a:rPr>
              <a:t>albifrons</a:t>
            </a:r>
            <a:r>
              <a:rPr lang="lt-LT" sz="1400" i="1" dirty="0">
                <a:solidFill>
                  <a:schemeClr val="bg1"/>
                </a:solidFill>
              </a:rPr>
              <a:t>). E. </a:t>
            </a:r>
            <a:r>
              <a:rPr lang="lt-LT" sz="1400" i="1" dirty="0" err="1">
                <a:solidFill>
                  <a:schemeClr val="bg1"/>
                </a:solidFill>
              </a:rPr>
              <a:t>Drobelio</a:t>
            </a:r>
            <a:r>
              <a:rPr lang="lt-LT" sz="1400" i="1" dirty="0">
                <a:solidFill>
                  <a:schemeClr val="bg1"/>
                </a:solidFill>
              </a:rPr>
              <a:t> nuotr.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205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D2B6297F-A7F9-400B-9172-64B3D8515279}"/>
              </a:ext>
            </a:extLst>
          </p:cNvPr>
          <p:cNvSpPr/>
          <p:nvPr/>
        </p:nvSpPr>
        <p:spPr>
          <a:xfrm>
            <a:off x="165100" y="264319"/>
            <a:ext cx="896998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3563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PROJEKTO TRUKMĖ:</a:t>
            </a:r>
            <a:r>
              <a:rPr lang="lt-LT" sz="2400" b="1" dirty="0">
                <a:solidFill>
                  <a:srgbClr val="003563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 Nova" panose="020B0504020202020204" pitchFamily="34" charset="0"/>
                <a:cs typeface="Arial" panose="020B0604020202020204" pitchFamily="34" charset="0"/>
              </a:rPr>
              <a:t>201</a:t>
            </a:r>
            <a:r>
              <a:rPr lang="lt-LT" sz="2400" dirty="0">
                <a:latin typeface="Arial Nova" panose="020B0504020202020204" pitchFamily="34" charset="0"/>
                <a:cs typeface="Arial" panose="020B0604020202020204" pitchFamily="34" charset="0"/>
              </a:rPr>
              <a:t>8-07-01</a:t>
            </a:r>
            <a:r>
              <a:rPr lang="en-US" sz="2400" dirty="0">
                <a:latin typeface="Arial Nova" panose="020B0504020202020204" pitchFamily="34" charset="0"/>
                <a:cs typeface="Arial" panose="020B0604020202020204" pitchFamily="34" charset="0"/>
              </a:rPr>
              <a:t> – </a:t>
            </a:r>
            <a:r>
              <a:rPr lang="lt-LT" sz="2400" dirty="0">
                <a:latin typeface="Arial Nova" panose="020B0504020202020204" pitchFamily="34" charset="0"/>
                <a:cs typeface="Arial" panose="020B0604020202020204" pitchFamily="34" charset="0"/>
              </a:rPr>
              <a:t>2022-12-31</a:t>
            </a:r>
            <a:endParaRPr lang="en-US" sz="24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3563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PROJEKT</a:t>
            </a:r>
            <a:r>
              <a:rPr lang="lt-LT" sz="2400" b="1" dirty="0">
                <a:solidFill>
                  <a:srgbClr val="003563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 TERITORIJOS</a:t>
            </a:r>
            <a:r>
              <a:rPr lang="en-US" sz="2400" b="1" dirty="0">
                <a:solidFill>
                  <a:srgbClr val="003563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:</a:t>
            </a:r>
            <a:r>
              <a:rPr lang="lt-LT" sz="2400" b="1" dirty="0">
                <a:solidFill>
                  <a:srgbClr val="003563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 </a:t>
            </a:r>
            <a:r>
              <a:rPr lang="lt-LT" sz="2400" dirty="0">
                <a:latin typeface="Arial Nova" panose="020B0504020202020204" pitchFamily="34" charset="0"/>
                <a:cs typeface="Arial" panose="020B0604020202020204" pitchFamily="34" charset="0"/>
              </a:rPr>
              <a:t>Klaipėdos, Tauragės, Kauno, Alytaus, Vilniaus ir Utenos apskrityse, 11 projekto teritorijų.</a:t>
            </a:r>
          </a:p>
        </p:txBody>
      </p:sp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8FFC5062-4179-4E5B-9B88-07B01D407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"/>
          <a:stretch/>
        </p:blipFill>
        <p:spPr>
          <a:xfrm>
            <a:off x="1308100" y="1523231"/>
            <a:ext cx="6858000" cy="49207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7773FA-5E91-4856-9CC7-3F5939D18878}"/>
              </a:ext>
            </a:extLst>
          </p:cNvPr>
          <p:cNvSpPr txBox="1"/>
          <p:nvPr/>
        </p:nvSpPr>
        <p:spPr>
          <a:xfrm>
            <a:off x="241300" y="4150519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1 – Nemuno delta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2 – Kalvių karjeras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3 – Nemuno upės pakrantės ir salos tarp     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      Kulautuvos ir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Smalininkų</a:t>
            </a:r>
            <a:endParaRPr lang="lt-LT" sz="12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4 –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Novaraisčio</a:t>
            </a:r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 draustinis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5 – Nemunas tarp Prienų ir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Lengveniškių</a:t>
            </a:r>
            <a:endParaRPr lang="lt-LT" sz="12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6 – Nemunas tarp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Pelėšiškių</a:t>
            </a:r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 ir Balbieriškio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7 –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Niedaus</a:t>
            </a:r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 ir Veisiejų ežerai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8 – Sartų regioninis parkas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9 –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Vasaknų</a:t>
            </a:r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 tvenkiniai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10 –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Kretuono</a:t>
            </a:r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 ežeras</a:t>
            </a:r>
          </a:p>
          <a:p>
            <a:r>
              <a:rPr lang="lt-LT" sz="1200" dirty="0">
                <a:latin typeface="Arial Nova" panose="020B0504020202020204" pitchFamily="34" charset="0"/>
                <a:cs typeface="Arial" panose="020B0604020202020204" pitchFamily="34" charset="0"/>
              </a:rPr>
              <a:t>11 – Nemuno upės salos ties </a:t>
            </a:r>
            <a:r>
              <a:rPr lang="lt-LT" sz="1200" dirty="0" err="1">
                <a:latin typeface="Arial Nova" panose="020B0504020202020204" pitchFamily="34" charset="0"/>
                <a:cs typeface="Arial" panose="020B0604020202020204" pitchFamily="34" charset="0"/>
              </a:rPr>
              <a:t>Lipliūnais</a:t>
            </a:r>
            <a:endParaRPr lang="lt-LT" sz="1200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205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2" name="Stačiakampis 1">
            <a:extLst>
              <a:ext uri="{FF2B5EF4-FFF2-40B4-BE49-F238E27FC236}">
                <a16:creationId xmlns:a16="http://schemas.microsoft.com/office/drawing/2014/main" id="{6940584E-4556-4316-93C8-7F8E779B4023}"/>
              </a:ext>
            </a:extLst>
          </p:cNvPr>
          <p:cNvSpPr/>
          <p:nvPr/>
        </p:nvSpPr>
        <p:spPr>
          <a:xfrm>
            <a:off x="174625" y="264319"/>
            <a:ext cx="890587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PROJEKT</a:t>
            </a:r>
            <a:r>
              <a:rPr lang="en-GB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Ą ĮGYVENDINA:</a:t>
            </a:r>
          </a:p>
          <a:p>
            <a:r>
              <a:rPr lang="en-GB" dirty="0">
                <a:latin typeface="Arial Nova" panose="020B0504020202020204" pitchFamily="34" charset="0"/>
                <a:cs typeface="Calibri" panose="020F0502020204030204" pitchFamily="34" charset="0"/>
              </a:rPr>
              <a:t>  </a:t>
            </a:r>
            <a:r>
              <a:rPr lang="lt-LT" u="sng" dirty="0">
                <a:latin typeface="Arial Nova" panose="020B0504020202020204" pitchFamily="34" charset="0"/>
                <a:cs typeface="Calibri" panose="020F0502020204030204" pitchFamily="34" charset="0"/>
              </a:rPr>
              <a:t>Koordinuojantysis paramos gavėjas</a:t>
            </a:r>
            <a:r>
              <a:rPr lang="en-GB" dirty="0">
                <a:latin typeface="Arial Nova" panose="020B0504020202020204" pitchFamily="34" charset="0"/>
                <a:cs typeface="Calibri" panose="020F0502020204030204" pitchFamily="34" charset="0"/>
              </a:rPr>
              <a:t>: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Arial Nova" panose="020B0504020202020204" pitchFamily="34" charset="0"/>
                <a:cs typeface="Calibri" panose="020F0502020204030204" pitchFamily="34" charset="0"/>
              </a:rPr>
              <a:t>Lietuvos</a:t>
            </a:r>
            <a:r>
              <a:rPr lang="en-GB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Arial Nova" panose="020B0504020202020204" pitchFamily="34" charset="0"/>
                <a:cs typeface="Calibri" panose="020F0502020204030204" pitchFamily="34" charset="0"/>
              </a:rPr>
              <a:t>ornitologų</a:t>
            </a:r>
            <a:r>
              <a:rPr lang="en-GB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Arial Nova" panose="020B0504020202020204" pitchFamily="34" charset="0"/>
                <a:cs typeface="Calibri" panose="020F0502020204030204" pitchFamily="34" charset="0"/>
              </a:rPr>
              <a:t>draugija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;</a:t>
            </a:r>
          </a:p>
          <a:p>
            <a:endParaRPr lang="en-GB" sz="100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Arial Nova" panose="020B0504020202020204" pitchFamily="34" charset="0"/>
                <a:cs typeface="Calibri" panose="020F0502020204030204" pitchFamily="34" charset="0"/>
              </a:rPr>
              <a:t>  </a:t>
            </a:r>
            <a:r>
              <a:rPr lang="lt-LT" u="sng" dirty="0">
                <a:latin typeface="Arial Nova" panose="020B0504020202020204" pitchFamily="34" charset="0"/>
                <a:cs typeface="Calibri" panose="020F0502020204030204" pitchFamily="34" charset="0"/>
              </a:rPr>
              <a:t>Asocijuotieji paramos gavėjai</a:t>
            </a:r>
            <a:r>
              <a:rPr lang="en-GB" dirty="0">
                <a:latin typeface="Arial Nova" panose="020B050402020202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  VĮ Vidaus vandens kelių direkcija;</a:t>
            </a: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  Nemuno kilpų regioninio parko direkcija;</a:t>
            </a: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  UAB „EKO STOMA“.</a:t>
            </a:r>
            <a:endParaRPr lang="en-US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endParaRPr lang="lt-LT" sz="1000" b="1" dirty="0">
              <a:solidFill>
                <a:schemeClr val="bg2">
                  <a:lumMod val="75000"/>
                </a:schemeClr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PROJEKTO BIUD</a:t>
            </a:r>
            <a:r>
              <a:rPr lang="lt-LT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ŽETAS</a:t>
            </a:r>
            <a:r>
              <a:rPr lang="en-GB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:</a:t>
            </a:r>
            <a:r>
              <a:rPr lang="lt-LT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.375.952 Eur, </a:t>
            </a:r>
            <a:r>
              <a:rPr lang="en-US" dirty="0" err="1">
                <a:latin typeface="Arial Nova" panose="020B0504020202020204" pitchFamily="34" charset="0"/>
                <a:cs typeface="Calibri" panose="020F0502020204030204" pitchFamily="34" charset="0"/>
              </a:rPr>
              <a:t>i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š jų </a:t>
            </a:r>
            <a:r>
              <a:rPr lang="lt-LT" b="1" dirty="0">
                <a:latin typeface="Arial Nova" panose="020B0504020202020204" pitchFamily="34" charset="0"/>
                <a:cs typeface="Calibri" panose="020F0502020204030204" pitchFamily="34" charset="0"/>
              </a:rPr>
              <a:t>&gt;47</a:t>
            </a:r>
            <a:r>
              <a:rPr lang="en-US" b="1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lt-LT" b="1" dirty="0">
                <a:latin typeface="Arial Nova" panose="020B0504020202020204" pitchFamily="34" charset="0"/>
                <a:cs typeface="Calibri" panose="020F0502020204030204" pitchFamily="34" charset="0"/>
              </a:rPr>
              <a:t>proc. 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lėšų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praktinių </a:t>
            </a:r>
            <a:r>
              <a:rPr lang="lt-LT" dirty="0" err="1">
                <a:latin typeface="Arial Nova" panose="020B0504020202020204" pitchFamily="34" charset="0"/>
                <a:cs typeface="Calibri" panose="020F0502020204030204" pitchFamily="34" charset="0"/>
              </a:rPr>
              <a:t>gamtosaug</a:t>
            </a:r>
            <a:r>
              <a:rPr lang="en-US" dirty="0" err="1">
                <a:latin typeface="Arial Nova" panose="020B0504020202020204" pitchFamily="34" charset="0"/>
                <a:cs typeface="Calibri" panose="020F0502020204030204" pitchFamily="34" charset="0"/>
              </a:rPr>
              <a:t>os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 veiklų įgyvendinimui.</a:t>
            </a:r>
          </a:p>
          <a:p>
            <a:endParaRPr lang="lt-LT" sz="100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lt-LT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Biudžeto pasiskirstymas pagal paramos gavėjų vykdomas veiklas:</a:t>
            </a: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LOD  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~ 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1,4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Arial Nova" panose="020B0504020202020204" pitchFamily="34" charset="0"/>
                <a:cs typeface="Calibri" panose="020F0502020204030204" pitchFamily="34" charset="0"/>
              </a:rPr>
              <a:t>mln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. Eur</a:t>
            </a:r>
            <a:endParaRPr lang="lt-LT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VVKD 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~ 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466 tūkst.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Eur</a:t>
            </a:r>
            <a:endParaRPr lang="lt-LT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NKRPD 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~ 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189 tūkst. 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Eur</a:t>
            </a:r>
            <a:endParaRPr lang="lt-LT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EKOSTOMA 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~ 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249 tūkst.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Eur</a:t>
            </a:r>
            <a:endParaRPr lang="lt-LT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endParaRPr lang="lt-LT" sz="1000" dirty="0">
              <a:solidFill>
                <a:schemeClr val="bg2">
                  <a:lumMod val="75000"/>
                </a:schemeClr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PROJEKT</a:t>
            </a:r>
            <a:r>
              <a:rPr lang="en-GB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Ą </a:t>
            </a:r>
            <a:r>
              <a:rPr lang="lt-LT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FINANSUOJA</a:t>
            </a:r>
            <a:r>
              <a:rPr lang="en-GB" b="1" dirty="0">
                <a:solidFill>
                  <a:srgbClr val="003563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:</a:t>
            </a:r>
            <a:endParaRPr lang="lt-LT" b="1" dirty="0">
              <a:solidFill>
                <a:srgbClr val="003563"/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ES – 59,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1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%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; 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LR </a:t>
            </a:r>
            <a:r>
              <a:rPr lang="en-US" dirty="0" err="1">
                <a:latin typeface="Arial Nova" panose="020B0504020202020204" pitchFamily="34" charset="0"/>
                <a:cs typeface="Calibri" panose="020F0502020204030204" pitchFamily="34" charset="0"/>
              </a:rPr>
              <a:t>Aplinkos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Arial Nova" panose="020B0504020202020204" pitchFamily="34" charset="0"/>
                <a:cs typeface="Calibri" panose="020F0502020204030204" pitchFamily="34" charset="0"/>
              </a:rPr>
              <a:t>ministerija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– 24,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7 %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; </a:t>
            </a:r>
          </a:p>
          <a:p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P</a:t>
            </a:r>
            <a:r>
              <a:rPr lang="lt-LT" dirty="0" err="1">
                <a:latin typeface="Arial Nova" panose="020B0504020202020204" pitchFamily="34" charset="0"/>
                <a:cs typeface="Calibri" panose="020F0502020204030204" pitchFamily="34" charset="0"/>
              </a:rPr>
              <a:t>aramos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 gavėjai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– </a:t>
            </a:r>
            <a:r>
              <a:rPr lang="lt-LT" dirty="0">
                <a:latin typeface="Arial Nova" panose="020B050402020202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6,68 %</a:t>
            </a:r>
            <a:endParaRPr lang="en-GB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0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žolė, laukas, paukštis, gyvūnas&#10;&#10;Automatiškai sugeneruotas aprašymas">
            <a:extLst>
              <a:ext uri="{FF2B5EF4-FFF2-40B4-BE49-F238E27FC236}">
                <a16:creationId xmlns:a16="http://schemas.microsoft.com/office/drawing/2014/main" id="{D852B1D0-B590-4D56-BEDC-690981E47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" b="7844"/>
          <a:stretch/>
        </p:blipFill>
        <p:spPr>
          <a:xfrm>
            <a:off x="872" y="-77213"/>
            <a:ext cx="10692528" cy="6701851"/>
          </a:xfrm>
          <a:prstGeom prst="rect">
            <a:avLst/>
          </a:prstGeom>
        </p:spPr>
      </p:pic>
      <p:pic>
        <p:nvPicPr>
          <p:cNvPr id="3075" name="Picture 3" descr="C:\Users\Nyta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1822" y="1407319"/>
            <a:ext cx="1384300" cy="2750408"/>
          </a:xfrm>
          <a:prstGeom prst="rect">
            <a:avLst/>
          </a:prstGeom>
          <a:noFill/>
        </p:spPr>
      </p:pic>
      <p:pic>
        <p:nvPicPr>
          <p:cNvPr id="6" name="Picture 3" descr="C:\Users\Nyta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5086" y="188119"/>
            <a:ext cx="1558314" cy="11033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1300" y="188119"/>
            <a:ext cx="678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LOD VEIKLOS PROJEKTE</a:t>
            </a:r>
            <a:endParaRPr lang="lt-LT" sz="7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lt-LT" sz="1400" dirty="0">
              <a:solidFill>
                <a:srgbClr val="003563"/>
              </a:solidFill>
            </a:endParaRP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Suinteresuotų institucijų pajėgumų pritaikymas </a:t>
            </a: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gerinant upinių ir mažųjų žuvėdrų apsaugos būklę </a:t>
            </a:r>
          </a:p>
          <a:p>
            <a:pPr algn="just"/>
            <a:r>
              <a:rPr lang="lt-L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Lietuvoje“ Nr. LIFE17 NAT/LT/000545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DD996-3A61-4F73-B85E-D94DCF687607}"/>
              </a:ext>
            </a:extLst>
          </p:cNvPr>
          <p:cNvSpPr txBox="1"/>
          <p:nvPr/>
        </p:nvSpPr>
        <p:spPr>
          <a:xfrm>
            <a:off x="-1850" y="6282630"/>
            <a:ext cx="439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bg1"/>
                </a:solidFill>
              </a:rPr>
              <a:t>Upinė </a:t>
            </a:r>
            <a:r>
              <a:rPr lang="lt-LT" sz="1400" dirty="0" err="1">
                <a:solidFill>
                  <a:schemeClr val="bg1"/>
                </a:solidFill>
              </a:rPr>
              <a:t>žuvėdr</a:t>
            </a:r>
            <a:r>
              <a:rPr lang="en-US" sz="1400" dirty="0">
                <a:solidFill>
                  <a:schemeClr val="bg1"/>
                </a:solidFill>
              </a:rPr>
              <a:t>a</a:t>
            </a:r>
            <a:r>
              <a:rPr lang="lt-LT" sz="1400" dirty="0">
                <a:solidFill>
                  <a:schemeClr val="bg1"/>
                </a:solidFill>
              </a:rPr>
              <a:t> </a:t>
            </a:r>
            <a:r>
              <a:rPr lang="lt-LT" sz="1400" i="1" dirty="0">
                <a:solidFill>
                  <a:schemeClr val="bg1"/>
                </a:solidFill>
              </a:rPr>
              <a:t>(</a:t>
            </a:r>
            <a:r>
              <a:rPr lang="lt-LT" sz="1400" i="1" dirty="0" err="1">
                <a:solidFill>
                  <a:schemeClr val="bg1"/>
                </a:solidFill>
              </a:rPr>
              <a:t>Sterna</a:t>
            </a:r>
            <a:r>
              <a:rPr lang="lt-LT" sz="1400" i="1" dirty="0">
                <a:solidFill>
                  <a:schemeClr val="bg1"/>
                </a:solidFill>
              </a:rPr>
              <a:t> </a:t>
            </a:r>
            <a:r>
              <a:rPr lang="lt-LT" sz="1400" i="1" dirty="0" err="1">
                <a:solidFill>
                  <a:schemeClr val="bg1"/>
                </a:solidFill>
              </a:rPr>
              <a:t>hirundo</a:t>
            </a:r>
            <a:r>
              <a:rPr lang="lt-LT" sz="1400" i="1" dirty="0">
                <a:solidFill>
                  <a:schemeClr val="bg1"/>
                </a:solidFill>
              </a:rPr>
              <a:t>). </a:t>
            </a:r>
            <a:r>
              <a:rPr lang="en-US" sz="1400" i="1" dirty="0">
                <a:solidFill>
                  <a:schemeClr val="bg1"/>
                </a:solidFill>
              </a:rPr>
              <a:t> E. </a:t>
            </a:r>
            <a:r>
              <a:rPr lang="en-US" sz="1400" i="1" dirty="0" err="1">
                <a:solidFill>
                  <a:schemeClr val="bg1"/>
                </a:solidFill>
              </a:rPr>
              <a:t>Drobelio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lt-LT" sz="1400" i="1" dirty="0">
                <a:solidFill>
                  <a:schemeClr val="bg1"/>
                </a:solidFill>
              </a:rPr>
              <a:t>nuotr.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6943" y="873919"/>
            <a:ext cx="38100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PARENGIAMOSIOS VEIKLOS, GAMTOTVARKOS IR RŪŠIŲ APSAUGOS VEIKSMŲ PLANŲ PARENGIMAS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lt-LT" sz="2000" dirty="0">
              <a:solidFill>
                <a:srgbClr val="00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LOD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62021" y="872961"/>
            <a:ext cx="4397986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Techninio veiklų plano, parengimas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derinimas su suinteresuotomis institucijomis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partneriai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Upinės žuvėdros apsaugos veiksmų plano parengimas, mažosios žuvėdros plano peržiūra ir įteisinimas;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Vasaknų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Niedaus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gamtovarkos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planų parengimas, įteisinimas;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Novaraisčio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Kretuono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ežero ir Kalvių žvyro karjero PAST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gamtovarkos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planų peržiūra ir įteisinimas.</a:t>
            </a:r>
            <a:endParaRPr lang="en-US" sz="15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lt-LT" sz="15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F8BD8-D738-4F3C-A910-8D56FAC857E3}"/>
              </a:ext>
            </a:extLst>
          </p:cNvPr>
          <p:cNvSpPr txBox="1"/>
          <p:nvPr/>
        </p:nvSpPr>
        <p:spPr>
          <a:xfrm>
            <a:off x="515257" y="3731046"/>
            <a:ext cx="3810000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UPINĖS IR MAŽOSIOS ŽUVĖDRŲ VEISIMOSI BUVEINIŲ ATKŪRIMAS BEI BŪKLĖS GERINIMAS SEPTYNIOSE JŲ APSAUGAI SKIRTOSE ŠALIES PAST IR VIENOJE, TUO TIKSLU NAUJAI ĮSTEIGTOJE TERITORIJOJE</a:t>
            </a:r>
            <a:r>
              <a:rPr lang="lt-LT" sz="2000" b="1" dirty="0"/>
              <a:t> 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20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AA159-1193-4E48-B82C-06C87D3BAAC0}"/>
              </a:ext>
            </a:extLst>
          </p:cNvPr>
          <p:cNvSpPr txBox="1"/>
          <p:nvPr/>
        </p:nvSpPr>
        <p:spPr>
          <a:xfrm>
            <a:off x="4581978" y="3695635"/>
            <a:ext cx="4397986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Tinkamų upinės ir mažosios žuvėdrų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buveinių atkūrimas išlaikant atviras Nemuno salas ties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Lipliūnais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lt-LT" sz="15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Upinės ir mažosios žuvėdrų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buveinių atkūrimas ir jų priežiūra tinkamai tvarkant žolinę augaliją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Kretuono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ežero,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Niedaus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Veisiejo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ežerų bei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Novaraisčio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lt-LT" sz="15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Upinės žuvėdros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buveinių formavimas bei priežiūra ant natūralių plūduriuojančių salų </a:t>
            </a:r>
            <a:r>
              <a:rPr lang="lt-LT" sz="15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Vasaknų</a:t>
            </a:r>
            <a:r>
              <a:rPr lang="lt-LT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žuvininkystės tvenkinių PAST ir ant dirbtinių plaustų Sartų RP PAST</a:t>
            </a:r>
            <a:r>
              <a:rPr lang="en-US" sz="15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5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6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6943" y="873919"/>
            <a:ext cx="3810000" cy="10310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PAPILDOMŲ APSAUGOS PRIEMONIŲ ŽUVĖDROMS ĮDIEGIMAS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LOD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60900" y="873919"/>
            <a:ext cx="4397986" cy="1554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Stogelio formos slėptuvių įrengimas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buveinėse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Įspėjamųjų ženklų įrengimas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veisimosi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buveinėse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F8BD8-D738-4F3C-A910-8D56FAC857E3}"/>
              </a:ext>
            </a:extLst>
          </p:cNvPr>
          <p:cNvSpPr txBox="1"/>
          <p:nvPr/>
        </p:nvSpPr>
        <p:spPr>
          <a:xfrm>
            <a:off x="576943" y="2626519"/>
            <a:ext cx="38100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ŪŠIŲ APSAUGOS SPECIALIŲ PRIEMONIŲ PLANAVIMAS (C.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20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AA159-1193-4E48-B82C-06C87D3BAAC0}"/>
              </a:ext>
            </a:extLst>
          </p:cNvPr>
          <p:cNvSpPr txBox="1"/>
          <p:nvPr/>
        </p:nvSpPr>
        <p:spPr>
          <a:xfrm>
            <a:off x="4660900" y="2626519"/>
            <a:ext cx="439798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Naujos PAST steigimas Nemuno upės salose ties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Lipliūnais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Sartų RP PAST, saugomų paukščių sąrašo papildymas nauja tiksline rūšimi – upine žuvėdra;</a:t>
            </a:r>
          </a:p>
          <a:p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Pasiūlymų dėl Europos žuvininkystės fondo specialios priemonės, skirtos upinės žuvėdros apsaugai, parengimas.</a:t>
            </a: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13491E-AB06-46A7-86F8-FEE05EAF6F19}"/>
              </a:ext>
            </a:extLst>
          </p:cNvPr>
          <p:cNvSpPr txBox="1"/>
          <p:nvPr/>
        </p:nvSpPr>
        <p:spPr>
          <a:xfrm>
            <a:off x="546100" y="4869869"/>
            <a:ext cx="3810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STEB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ĖSENA (D.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4E400-B083-43BF-B223-40ADAB99D80C}"/>
              </a:ext>
            </a:extLst>
          </p:cNvPr>
          <p:cNvSpPr txBox="1"/>
          <p:nvPr/>
        </p:nvSpPr>
        <p:spPr>
          <a:xfrm>
            <a:off x="4737100" y="4860086"/>
            <a:ext cx="4397986" cy="1554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veiklų stebėsena;</a:t>
            </a:r>
          </a:p>
          <a:p>
            <a:endParaRPr lang="lt-LT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-ante ir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ex-post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perinčių žuvėdrų monitoringas (LOD ir NKRP) – perinčios populiacijos gausa, pasiskirstymas teritorijoje, perėjimo sėkmingumas.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9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100" y="264319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003563"/>
                </a:solidFill>
                <a:latin typeface="Arial" pitchFamily="34" charset="0"/>
                <a:cs typeface="Arial" pitchFamily="34" charset="0"/>
              </a:rPr>
              <a:t>LOD VEIKLOS PROJEKTE</a:t>
            </a:r>
            <a:endParaRPr lang="en-US" sz="1800" dirty="0">
              <a:solidFill>
                <a:srgbClr val="003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Nyta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5086" y="721519"/>
            <a:ext cx="1558314" cy="1103313"/>
          </a:xfrm>
          <a:prstGeom prst="rect">
            <a:avLst/>
          </a:prstGeom>
          <a:noFill/>
        </p:spPr>
      </p:pic>
      <p:pic>
        <p:nvPicPr>
          <p:cNvPr id="10" name="Picture 2" descr="C:\Users\Nyta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300" y="2016920"/>
            <a:ext cx="752475" cy="20510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0F8BD8-D738-4F3C-A910-8D56FAC857E3}"/>
              </a:ext>
            </a:extLst>
          </p:cNvPr>
          <p:cNvSpPr txBox="1"/>
          <p:nvPr/>
        </p:nvSpPr>
        <p:spPr>
          <a:xfrm>
            <a:off x="529771" y="1259278"/>
            <a:ext cx="381000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EKOSISTEMŲ PASLAUGŲ  IR SOCIO-EKONOMINIŲ SĄLYGŲ VERTINIMAS (D.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20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AA159-1193-4E48-B82C-06C87D3BAAC0}"/>
              </a:ext>
            </a:extLst>
          </p:cNvPr>
          <p:cNvSpPr txBox="1"/>
          <p:nvPr/>
        </p:nvSpPr>
        <p:spPr>
          <a:xfrm>
            <a:off x="4613728" y="1278256"/>
            <a:ext cx="439798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Ekosistemų paslaugų vertinimas projekto įgyvendinimo teritorijose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poveikio 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-ekonominių sąlygų vertinimas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48E90-67C8-4686-8ED2-277966FA36E0}"/>
              </a:ext>
            </a:extLst>
          </p:cNvPr>
          <p:cNvSpPr txBox="1"/>
          <p:nvPr/>
        </p:nvSpPr>
        <p:spPr>
          <a:xfrm>
            <a:off x="529771" y="3065701"/>
            <a:ext cx="3810000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INFORMACIJOS TEIKIMAS PLA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ČIAJAI VISUOMENEI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700" dirty="0">
              <a:solidFill>
                <a:srgbClr val="00356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41316D-3061-49D4-BB02-D77C1587B540}"/>
              </a:ext>
            </a:extLst>
          </p:cNvPr>
          <p:cNvSpPr txBox="1"/>
          <p:nvPr/>
        </p:nvSpPr>
        <p:spPr>
          <a:xfrm>
            <a:off x="4644571" y="3019534"/>
            <a:ext cx="4397986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</a:t>
            </a:r>
            <a:r>
              <a:rPr lang="en-US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</a:t>
            </a:r>
            <a:r>
              <a:rPr lang="lt-LT" sz="1600" dirty="0" err="1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šinimo</a:t>
            </a: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plano parengimas;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Bendradarbiavimas su žiniasklaida;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svetainės sukūrimas</a:t>
            </a:r>
          </a:p>
          <a:p>
            <a:pPr algn="just"/>
            <a:endParaRPr lang="en-US" sz="5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A8448E-979B-473A-B5A4-0ACF8500A473}"/>
              </a:ext>
            </a:extLst>
          </p:cNvPr>
          <p:cNvSpPr txBox="1"/>
          <p:nvPr/>
        </p:nvSpPr>
        <p:spPr>
          <a:xfrm>
            <a:off x="453571" y="4310392"/>
            <a:ext cx="407125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APSAUGOS PROBLEMŲ VIEŠINIMAS SUINTERESUOTOMS ASMENŲ GRUPĖMS/INSTITUCIJOMS (E.</a:t>
            </a:r>
            <a:r>
              <a:rPr lang="en-US" sz="2000" b="1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1800" dirty="0">
              <a:solidFill>
                <a:srgbClr val="00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E6771-59A1-4E4D-96C1-750073EB7EA1}"/>
              </a:ext>
            </a:extLst>
          </p:cNvPr>
          <p:cNvSpPr txBox="1"/>
          <p:nvPr/>
        </p:nvSpPr>
        <p:spPr>
          <a:xfrm>
            <a:off x="4635500" y="4269197"/>
            <a:ext cx="439798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Susitikimas su suinteresuotų asmenų grupėmis/institucijomis;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Seminarai su skirtingų sektorių šalies institucijomis, susijusiomis su žuvėdrų apsauga;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t-LT" sz="1600" dirty="0">
                <a:solidFill>
                  <a:srgbClr val="025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Praktiniai mokymai specialistams apie tinkamą žuvėdrų buveinių tvarkymą po projekto pabaigos.</a:t>
            </a:r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en-US" sz="1600" dirty="0">
              <a:solidFill>
                <a:srgbClr val="025EC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81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1738</Words>
  <Application>Microsoft Office PowerPoint</Application>
  <PresentationFormat>Pasirinktinai</PresentationFormat>
  <Paragraphs>189</Paragraphs>
  <Slides>21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26" baseType="lpstr">
      <vt:lpstr>Arial</vt:lpstr>
      <vt:lpstr>Arial Nova</vt:lpstr>
      <vt:lpstr>Calibri</vt:lpstr>
      <vt:lpstr>Wingdings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Aniuta</dc:creator>
  <cp:lastModifiedBy>Justina Liaudanskytė</cp:lastModifiedBy>
  <cp:revision>83</cp:revision>
  <dcterms:created xsi:type="dcterms:W3CDTF">2006-08-16T00:00:00Z</dcterms:created>
  <dcterms:modified xsi:type="dcterms:W3CDTF">2019-06-18T06:10:30Z</dcterms:modified>
</cp:coreProperties>
</file>